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8.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9.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5" r:id="rId1"/>
    <p:sldMasterId id="2147484169" r:id="rId2"/>
    <p:sldMasterId id="2147484183" r:id="rId3"/>
    <p:sldMasterId id="2147484197" r:id="rId4"/>
    <p:sldMasterId id="2147484211" r:id="rId5"/>
    <p:sldMasterId id="2147484225" r:id="rId6"/>
    <p:sldMasterId id="2147484239" r:id="rId7"/>
    <p:sldMasterId id="2147484253" r:id="rId8"/>
    <p:sldMasterId id="2147484267" r:id="rId9"/>
    <p:sldMasterId id="2147484671" r:id="rId10"/>
  </p:sldMasterIdLst>
  <p:notesMasterIdLst>
    <p:notesMasterId r:id="rId20"/>
  </p:notesMasterIdLst>
  <p:handoutMasterIdLst>
    <p:handoutMasterId r:id="rId21"/>
  </p:handoutMasterIdLst>
  <p:sldIdLst>
    <p:sldId id="410" r:id="rId11"/>
    <p:sldId id="411" r:id="rId12"/>
    <p:sldId id="412" r:id="rId13"/>
    <p:sldId id="413" r:id="rId14"/>
    <p:sldId id="414" r:id="rId15"/>
    <p:sldId id="415" r:id="rId16"/>
    <p:sldId id="416" r:id="rId17"/>
    <p:sldId id="417" r:id="rId18"/>
    <p:sldId id="418" r:id="rId19"/>
  </p:sldIdLst>
  <p:sldSz cx="9144000" cy="6858000" type="screen4x3"/>
  <p:notesSz cx="6794500"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33"/>
    <a:srgbClr val="C2DACF"/>
    <a:srgbClr val="9900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04"/>
    <p:restoredTop sz="92865" autoAdjust="0"/>
  </p:normalViewPr>
  <p:slideViewPr>
    <p:cSldViewPr snapToGrid="0" snapToObjects="1">
      <p:cViewPr varScale="1">
        <p:scale>
          <a:sx n="103" d="100"/>
          <a:sy n="103" d="100"/>
        </p:scale>
        <p:origin x="22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91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9110"/>
          </a:xfrm>
          <a:prstGeom prst="rect">
            <a:avLst/>
          </a:prstGeom>
        </p:spPr>
        <p:txBody>
          <a:bodyPr vert="horz" lIns="91440" tIns="45720" rIns="91440" bIns="45720" rtlCol="0"/>
          <a:lstStyle>
            <a:lvl1pPr algn="r">
              <a:defRPr sz="1200"/>
            </a:lvl1pPr>
          </a:lstStyle>
          <a:p>
            <a:fld id="{C39F94F8-7990-4B96-8FB8-923A5169AA51}" type="datetimeFigureOut">
              <a:rPr lang="en-US" smtClean="0"/>
              <a:t>10/22/2019</a:t>
            </a:fld>
            <a:endParaRPr lang="en-US"/>
          </a:p>
        </p:txBody>
      </p:sp>
      <p:sp>
        <p:nvSpPr>
          <p:cNvPr id="4" name="Footer Placeholder 3"/>
          <p:cNvSpPr>
            <a:spLocks noGrp="1"/>
          </p:cNvSpPr>
          <p:nvPr>
            <p:ph type="ftr" sz="quarter" idx="2"/>
          </p:nvPr>
        </p:nvSpPr>
        <p:spPr>
          <a:xfrm>
            <a:off x="0" y="9481358"/>
            <a:ext cx="2944283" cy="4991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81358"/>
            <a:ext cx="2944283" cy="499110"/>
          </a:xfrm>
          <a:prstGeom prst="rect">
            <a:avLst/>
          </a:prstGeom>
        </p:spPr>
        <p:txBody>
          <a:bodyPr vert="horz" lIns="91440" tIns="45720" rIns="91440" bIns="45720" rtlCol="0" anchor="b"/>
          <a:lstStyle>
            <a:lvl1pPr algn="r">
              <a:defRPr sz="1200"/>
            </a:lvl1pPr>
          </a:lstStyle>
          <a:p>
            <a:fld id="{CCB42BE6-9F15-4B8C-9904-94557BC6A9B9}" type="slidenum">
              <a:rPr lang="en-US" smtClean="0"/>
              <a:t>‹#›</a:t>
            </a:fld>
            <a:endParaRPr lang="en-US"/>
          </a:p>
        </p:txBody>
      </p:sp>
    </p:spTree>
    <p:extLst>
      <p:ext uri="{BB962C8B-B14F-4D97-AF65-F5344CB8AC3E}">
        <p14:creationId xmlns:p14="http://schemas.microsoft.com/office/powerpoint/2010/main" val="751666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911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8645" y="0"/>
            <a:ext cx="2944283" cy="499110"/>
          </a:xfrm>
          <a:prstGeom prst="rect">
            <a:avLst/>
          </a:prstGeom>
        </p:spPr>
        <p:txBody>
          <a:bodyPr vert="horz" lIns="91440" tIns="45720" rIns="91440" bIns="45720" rtlCol="0"/>
          <a:lstStyle>
            <a:lvl1pPr algn="r">
              <a:defRPr sz="1200"/>
            </a:lvl1pPr>
          </a:lstStyle>
          <a:p>
            <a:fld id="{0A06D2AE-B752-4925-81E5-5E2E720F3322}" type="datetimeFigureOut">
              <a:rPr lang="el-GR" smtClean="0"/>
              <a:pPr/>
              <a:t>22/10/2019</a:t>
            </a:fld>
            <a:endParaRPr lang="el-GR"/>
          </a:p>
        </p:txBody>
      </p:sp>
      <p:sp>
        <p:nvSpPr>
          <p:cNvPr id="4" name="Slide Image Placeholder 3"/>
          <p:cNvSpPr>
            <a:spLocks noGrp="1" noRot="1" noChangeAspect="1"/>
          </p:cNvSpPr>
          <p:nvPr>
            <p:ph type="sldImg" idx="2"/>
          </p:nvPr>
        </p:nvSpPr>
        <p:spPr>
          <a:xfrm>
            <a:off x="901700" y="749300"/>
            <a:ext cx="4991100" cy="37433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41545"/>
            <a:ext cx="5435600" cy="449199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81358"/>
            <a:ext cx="2944283" cy="49911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8645" y="9481358"/>
            <a:ext cx="2944283" cy="499110"/>
          </a:xfrm>
          <a:prstGeom prst="rect">
            <a:avLst/>
          </a:prstGeom>
        </p:spPr>
        <p:txBody>
          <a:bodyPr vert="horz" lIns="91440" tIns="45720" rIns="91440" bIns="45720" rtlCol="0" anchor="b"/>
          <a:lstStyle>
            <a:lvl1pPr algn="r">
              <a:defRPr sz="1200"/>
            </a:lvl1pPr>
          </a:lstStyle>
          <a:p>
            <a:fld id="{4A588FCC-42E5-4E22-B6C9-33635A00CB25}" type="slidenum">
              <a:rPr lang="el-GR" smtClean="0"/>
              <a:pPr/>
              <a:t>‹#›</a:t>
            </a:fld>
            <a:endParaRPr lang="el-GR"/>
          </a:p>
        </p:txBody>
      </p:sp>
    </p:spTree>
    <p:extLst>
      <p:ext uri="{BB962C8B-B14F-4D97-AF65-F5344CB8AC3E}">
        <p14:creationId xmlns:p14="http://schemas.microsoft.com/office/powerpoint/2010/main" val="53495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62525" cy="3722688"/>
          </a:xfrm>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09DDE3-B375-419C-A3F5-5560D3752EA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3087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83308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91679143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8494618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7646692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95608444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23879767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9712828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121659608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69453450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49609406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8588065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337798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8190276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61432501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01544761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7622113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95451037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84474209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28550420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17453002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12796519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87F4DB-B8A7-424D-B813-3E136591B3CC}"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15062436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F339B4-96E6-42CE-A085-7B3092BF3043}"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4163889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66545131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073AB9-AE53-42CC-B07A-6D51C609B212}"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1255541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DF4160-82BB-4B03-A60F-C85A9C49EA6D}"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42441660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6B9485-00D9-497A-9A9F-EE7AF3EB908E}" type="datetime1">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193780005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D3FA70-3415-4E4D-8B7C-C6BD56A93516}" type="datetime1">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421677916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6FD94-DE07-4EEE-BD6D-141EAA644C12}" type="datetime1">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296082750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7038D3-43A2-4898-92B3-02F5F3A51EA5}"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2154915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06A5CD-66AE-4696-85BA-3D40A85C5DD1}"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118019650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4F92F-ADB3-4084-8919-1E14EC4A23AA}"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23949254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C35DF-1549-4451-A695-A77385767174}"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655040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705347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2514365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187091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958140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4015407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55708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47100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2041199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129668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141025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0457782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3368895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047892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688121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969503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4613381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1624628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38258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14029966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16227659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9642293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914486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3011971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6172491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63972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0081577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5610620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7396503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10452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29958730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33670921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6579153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29245391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206124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6086266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83046317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5380144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526264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1988576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8160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6052178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7904885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4095401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7245073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31116386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4375440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27275219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42787400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5740545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4753501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79305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44314766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17208192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0291631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56350842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5090611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3932443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6417308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17076387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106431525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18631937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13079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3396864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35250001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6755182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544919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0887195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2646512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9202989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849801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28135334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71131201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1880011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8601310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60742850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240442158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33989608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14900743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70341967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4617467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6231819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459294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479722C-FB03-4CDA-A413-48BA325A698A}"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417672B-EA31-4689-8E65-8A22B97C8B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431113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832CDF7-5586-47B4-8F19-63077B32BA06}"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F5FD8-399E-46B5-A2D7-8885D7280143}"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31651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A887FEB-043D-48E1-8B73-A87659908D5F}"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5C1C8-6571-42EC-92A7-C8A7F3045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30619315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4CBDA9-51F1-47F0-B952-C30803C310FE}"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7F9689-A3CE-4EE4-BB3B-84735936D27F}"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36247456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E4F988-83B2-42D3-B451-78FC414FD7BD}"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A1F044-87AA-4F78-AE09-E75FDDEB451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37041932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2"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cxnSp>
        <p:nvCxnSpPr>
          <p:cNvPr id="6" name="Straight Connector 5"/>
          <p:cNvCxnSpPr/>
          <p:nvPr userDrawn="1"/>
        </p:nvCxnSpPr>
        <p:spPr>
          <a:xfrm>
            <a:off x="2181227"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7"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33" y="2060851"/>
            <a:ext cx="6231527"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31" y="3674890"/>
            <a:ext cx="5460453" cy="1201688"/>
          </a:xfrm>
        </p:spPr>
        <p:txBody>
          <a:bodyPr anchor="ctr">
            <a:normAutofit/>
          </a:bodyPr>
          <a:lstStyle>
            <a:lvl1pPr marL="0" indent="0" algn="l">
              <a:buNone/>
              <a:defRPr sz="2800">
                <a:solidFill>
                  <a:srgbClr val="00347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401" y="332656"/>
            <a:ext cx="1245511"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ΓΕΝΙΚΟ ΛΟΓΙΣΤΗΡΙΟ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2600" b="1" i="0" u="none" strike="noStrike" kern="1200" cap="none" spc="0" normalizeH="0" baseline="0" noProof="0" dirty="0">
                <a:ln>
                  <a:noFill/>
                </a:ln>
                <a:solidFill>
                  <a:srgbClr val="FFFFFF"/>
                </a:solidFill>
                <a:effectLst/>
                <a:uLnTx/>
                <a:uFillTx/>
                <a:latin typeface="Arial" charset="0"/>
                <a:ea typeface="+mn-ea"/>
                <a:cs typeface="Arial" charset="0"/>
              </a:rPr>
              <a:t>ΤΗΣ ΔΗΜΟΚΡΑΤΙΑΣ</a:t>
            </a:r>
            <a:endParaRPr kumimoji="0" lang="en-US" sz="2600" b="1" i="0" u="none" strike="noStrike" kern="1200" cap="none" spc="0" normalizeH="0" baseline="0" noProof="0" dirty="0">
              <a:ln>
                <a:noFill/>
              </a:ln>
              <a:solidFill>
                <a:srgbClr val="FFFFFF"/>
              </a:solidFill>
              <a:effectLst/>
              <a:uLnTx/>
              <a:uFillTx/>
              <a:latin typeface="Arial" charset="0"/>
              <a:ea typeface="+mn-ea"/>
              <a:cs typeface="Arial" charset="0"/>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extLst>
      <p:ext uri="{BB962C8B-B14F-4D97-AF65-F5344CB8AC3E}">
        <p14:creationId xmlns:p14="http://schemas.microsoft.com/office/powerpoint/2010/main" val="64505620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5" name="Straight Connector 4"/>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7E3AD8E-C2E2-4FEE-B698-D67113E1B0F9}"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84967346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7" name="Straight Connector 6"/>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3"/>
            <a:ext cx="5562600" cy="4525963"/>
          </a:xfrm>
          <a:ln>
            <a:solidFill>
              <a:srgbClr val="003471"/>
            </a:solidFill>
          </a:ln>
        </p:spPr>
        <p:txBody>
          <a:bodyPr>
            <a:normAutofit/>
          </a:bodyPr>
          <a:lstStyle>
            <a:lvl1pPr marL="342874" indent="-342874">
              <a:buSzPct val="70000"/>
              <a:buFont typeface="Wingdings" pitchFamily="2" charset="2"/>
              <a:buChar char="q"/>
              <a:defRPr sz="2800">
                <a:solidFill>
                  <a:srgbClr val="003471"/>
                </a:solidFill>
              </a:defRPr>
            </a:lvl1pPr>
            <a:lvl2pPr marL="742895" indent="-28573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5" y="1600202"/>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5" y="3937001"/>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167" indent="0">
              <a:buFontTx/>
              <a:buNone/>
              <a:defRPr lang="en-US" sz="2400" smtClean="0">
                <a:solidFill>
                  <a:srgbClr val="37226D"/>
                </a:solidFill>
              </a:defRPr>
            </a:lvl2pPr>
            <a:lvl3pPr marL="914332"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9CFF5F-BCC0-4412-84F8-7272EF2E9C06}"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12" name="Footer Placeholder 4"/>
          <p:cNvSpPr>
            <a:spLocks noGrp="1"/>
          </p:cNvSpPr>
          <p:nvPr>
            <p:ph type="ftr" sz="quarter" idx="16"/>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FA910B-11C1-41C6-932E-82CAD4280331}"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382821325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75F3D"/>
              </a:solidFill>
              <a:effectLst/>
              <a:uLnTx/>
              <a:uFillTx/>
              <a:latin typeface="Calibri"/>
              <a:ea typeface="+mn-ea"/>
              <a:cs typeface="+mn-cs"/>
            </a:endParaRPr>
          </a:p>
        </p:txBody>
      </p:sp>
      <p:cxnSp>
        <p:nvCxnSpPr>
          <p:cNvPr id="6" name="Straight Connector 5"/>
          <p:cNvCxnSpPr/>
          <p:nvPr userDrawn="1"/>
        </p:nvCxnSpPr>
        <p:spPr>
          <a:xfrm>
            <a:off x="468315"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3"/>
            <a:ext cx="8229600" cy="3777283"/>
          </a:xfrm>
        </p:spPr>
        <p:txBody>
          <a:bodyPr>
            <a:normAutofit/>
          </a:bodyPr>
          <a:lstStyle>
            <a:lvl1pPr marL="0" indent="0">
              <a:buSzPct val="70000"/>
              <a:buFont typeface="Wingdings" pitchFamily="2" charset="2"/>
              <a:buNone/>
              <a:defRPr sz="2800">
                <a:solidFill>
                  <a:srgbClr val="003471"/>
                </a:solidFill>
              </a:defRPr>
            </a:lvl1pPr>
            <a:lvl2pPr marL="742895" indent="-28573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7" y="1628777"/>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DB1EDE9-1DB3-4A34-9DBB-35E5D044AEB5}" type="datetime1">
              <a:rPr kumimoji="0" lang="el-GR" sz="12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1B3A05-9A4C-48FD-B6E2-B2410DA62A4E}" type="slidenum">
              <a:rPr kumimoji="0" lang="en-US" sz="1200" b="0" i="0" u="none" strike="noStrike" kern="1200" cap="none" spc="0" normalizeH="0" baseline="0" noProof="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extLst>
      <p:ext uri="{BB962C8B-B14F-4D97-AF65-F5344CB8AC3E}">
        <p14:creationId xmlns:p14="http://schemas.microsoft.com/office/powerpoint/2010/main" val="275622104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A168D1-661C-478B-A5DF-23022ED4214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FA1BB3-FAE0-4396-9EB3-3617FAE7431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62815993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BF2C38B-1D34-45CA-A1E6-2E36BE773299}"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44BB071-4F42-49AC-BEE2-92B4DD22B845}"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30558364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F1DAAEF-F5EF-4B62-87A0-9B6BF409E237}"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CD2EE9-F11D-42ED-A733-E15882397C32}"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13579303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BD31A0F-163A-411E-914F-8A00CAF5C6A1}"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053323-3A3C-41A0-8990-1BD3C392279D}"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97873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5.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theme" Target="../theme/theme10.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slideLayout" Target="../slideLayouts/slideLayout104.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slideLayout" Target="../slideLayouts/slideLayout117.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slideLayout" Target="../slideLayouts/slideLayout116.xml"/><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2176938435"/>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 id="2147484167" r:id="rId12"/>
    <p:sldLayoutId id="2147484168"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E2969-B815-4BCF-84CE-3E5DD053B8FD}" type="datetime1">
              <a:rPr lang="en-US" smtClean="0"/>
              <a:t>10/22/2019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46851-516A-4882-856B-80347968D6B9}" type="slidenum">
              <a:rPr lang="en-US" smtClean="0"/>
              <a:t>‹#›</a:t>
            </a:fld>
            <a:endParaRPr lang="en-US"/>
          </a:p>
        </p:txBody>
      </p:sp>
    </p:spTree>
    <p:extLst>
      <p:ext uri="{BB962C8B-B14F-4D97-AF65-F5344CB8AC3E}">
        <p14:creationId xmlns:p14="http://schemas.microsoft.com/office/powerpoint/2010/main" val="1128858209"/>
      </p:ext>
    </p:extLst>
  </p:cSld>
  <p:clrMap bg1="lt1" tx1="dk1" bg2="lt2" tx2="dk2" accent1="accent1" accent2="accent2" accent3="accent3" accent4="accent4" accent5="accent5" accent6="accent6" hlink="hlink" folHlink="folHlink"/>
  <p:sldLayoutIdLst>
    <p:sldLayoutId id="2147484672" r:id="rId1"/>
    <p:sldLayoutId id="2147484673" r:id="rId2"/>
    <p:sldLayoutId id="2147484674" r:id="rId3"/>
    <p:sldLayoutId id="2147484675" r:id="rId4"/>
    <p:sldLayoutId id="2147484676" r:id="rId5"/>
    <p:sldLayoutId id="2147484677" r:id="rId6"/>
    <p:sldLayoutId id="2147484678" r:id="rId7"/>
    <p:sldLayoutId id="2147484679" r:id="rId8"/>
    <p:sldLayoutId id="2147484680" r:id="rId9"/>
    <p:sldLayoutId id="2147484681" r:id="rId10"/>
    <p:sldLayoutId id="214748468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943560442"/>
      </p:ext>
    </p:extLst>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 id="2147484181" r:id="rId12"/>
    <p:sldLayoutId id="2147484182"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579407155"/>
      </p:ext>
    </p:extLst>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 id="2147484195" r:id="rId12"/>
    <p:sldLayoutId id="2147484196"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021842478"/>
      </p:ext>
    </p:extLst>
  </p:cSld>
  <p:clrMap bg1="lt1" tx1="dk1" bg2="lt2" tx2="dk2" accent1="accent1" accent2="accent2" accent3="accent3" accent4="accent4" accent5="accent5" accent6="accent6" hlink="hlink" folHlink="folHlink"/>
  <p:sldLayoutIdLst>
    <p:sldLayoutId id="2147484198"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 id="2147484209" r:id="rId12"/>
    <p:sldLayoutId id="2147484210"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934017594"/>
      </p:ext>
    </p:extLst>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 id="2147484223" r:id="rId12"/>
    <p:sldLayoutId id="2147484224"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010455568"/>
      </p:ext>
    </p:extLst>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 id="2147484230" r:id="rId5"/>
    <p:sldLayoutId id="2147484231" r:id="rId6"/>
    <p:sldLayoutId id="2147484232" r:id="rId7"/>
    <p:sldLayoutId id="2147484233" r:id="rId8"/>
    <p:sldLayoutId id="2147484234" r:id="rId9"/>
    <p:sldLayoutId id="2147484235" r:id="rId10"/>
    <p:sldLayoutId id="2147484236" r:id="rId11"/>
    <p:sldLayoutId id="2147484237" r:id="rId12"/>
    <p:sldLayoutId id="2147484238"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1108461626"/>
      </p:ext>
    </p:extLst>
  </p:cSld>
  <p:clrMap bg1="lt1" tx1="dk1" bg2="lt2" tx2="dk2" accent1="accent1" accent2="accent2" accent3="accent3" accent4="accent4" accent5="accent5" accent6="accent6" hlink="hlink" folHlink="folHlink"/>
  <p:sldLayoutIdLst>
    <p:sldLayoutId id="2147484240" r:id="rId1"/>
    <p:sldLayoutId id="2147484241" r:id="rId2"/>
    <p:sldLayoutId id="2147484242" r:id="rId3"/>
    <p:sldLayoutId id="2147484243" r:id="rId4"/>
    <p:sldLayoutId id="2147484244" r:id="rId5"/>
    <p:sldLayoutId id="2147484245" r:id="rId6"/>
    <p:sldLayoutId id="2147484246" r:id="rId7"/>
    <p:sldLayoutId id="2147484247" r:id="rId8"/>
    <p:sldLayoutId id="2147484248" r:id="rId9"/>
    <p:sldLayoutId id="2147484249" r:id="rId10"/>
    <p:sldLayoutId id="2147484250" r:id="rId11"/>
    <p:sldLayoutId id="2147484251" r:id="rId12"/>
    <p:sldLayoutId id="2147484252"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3540021299"/>
      </p:ext>
    </p:extLst>
  </p:cSld>
  <p:clrMap bg1="lt1" tx1="dk1" bg2="lt2" tx2="dk2" accent1="accent1" accent2="accent2" accent3="accent3" accent4="accent4" accent5="accent5" accent6="accent6" hlink="hlink" folHlink="folHlink"/>
  <p:sldLayoutIdLst>
    <p:sldLayoutId id="2147484254" r:id="rId1"/>
    <p:sldLayoutId id="214748425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5" r:id="rId12"/>
    <p:sldLayoutId id="2147484266"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E13CC4-DA62-4C88-B7EA-500CAB3B5953}" type="datetime1">
              <a:rPr kumimoji="0" lang="el-GR" sz="1200" b="0" i="0" u="none" strike="noStrike" kern="1200" cap="none" spc="0" normalizeH="0" baseline="0" noProof="0" smtClean="0">
                <a:ln>
                  <a:noFill/>
                </a:ln>
                <a:solidFill>
                  <a:srgbClr val="2954A3">
                    <a:tint val="75000"/>
                  </a:srgb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22/10/2019</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A6E4C2D-07D9-40E5-95E1-0A4FC7596679}" type="slidenum">
              <a:rPr kumimoji="0" lang="en-US" sz="1200" b="0" i="0" u="none" strike="noStrike" kern="1200" cap="none" spc="0" normalizeH="0" baseline="0" noProof="0">
                <a:ln>
                  <a:noFill/>
                </a:ln>
                <a:solidFill>
                  <a:srgbClr val="2954A3">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954A3">
                  <a:tint val="75000"/>
                </a:srgbClr>
              </a:solidFill>
              <a:effectLst/>
              <a:uLnTx/>
              <a:uFillTx/>
              <a:latin typeface="Calibri"/>
              <a:ea typeface="+mn-ea"/>
              <a:cs typeface="+mn-cs"/>
            </a:endParaRPr>
          </a:p>
        </p:txBody>
      </p:sp>
    </p:spTree>
    <p:extLst>
      <p:ext uri="{BB962C8B-B14F-4D97-AF65-F5344CB8AC3E}">
        <p14:creationId xmlns:p14="http://schemas.microsoft.com/office/powerpoint/2010/main" val="46143704"/>
      </p:ext>
    </p:extLst>
  </p:cSld>
  <p:clrMap bg1="lt1" tx1="dk1" bg2="lt2" tx2="dk2" accent1="accent1" accent2="accent2" accent3="accent3" accent4="accent4" accent5="accent5" accent6="accent6" hlink="hlink" folHlink="folHlink"/>
  <p:sldLayoutIdLst>
    <p:sldLayoutId id="2147484268" r:id="rId1"/>
    <p:sldLayoutId id="2147484269" r:id="rId2"/>
    <p:sldLayoutId id="2147484270" r:id="rId3"/>
    <p:sldLayoutId id="2147484271" r:id="rId4"/>
    <p:sldLayoutId id="2147484272" r:id="rId5"/>
    <p:sldLayoutId id="2147484273" r:id="rId6"/>
    <p:sldLayoutId id="2147484274" r:id="rId7"/>
    <p:sldLayoutId id="2147484275" r:id="rId8"/>
    <p:sldLayoutId id="2147484276" r:id="rId9"/>
    <p:sldLayoutId id="2147484277" r:id="rId10"/>
    <p:sldLayoutId id="2147484278" r:id="rId11"/>
    <p:sldLayoutId id="2147484279" r:id="rId12"/>
    <p:sldLayoutId id="2147484280" r:id="rId13"/>
  </p:sldLayoutIdLst>
  <p:hf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67" algn="ctr" rtl="0" eaLnBrk="1" fontAlgn="base" hangingPunct="1">
        <a:spcBef>
          <a:spcPct val="0"/>
        </a:spcBef>
        <a:spcAft>
          <a:spcPct val="0"/>
        </a:spcAft>
        <a:defRPr sz="4400">
          <a:solidFill>
            <a:schemeClr val="tx1"/>
          </a:solidFill>
          <a:latin typeface="Calibri" pitchFamily="34" charset="0"/>
        </a:defRPr>
      </a:lvl6pPr>
      <a:lvl7pPr marL="914332" algn="ctr" rtl="0" eaLnBrk="1" fontAlgn="base" hangingPunct="1">
        <a:spcBef>
          <a:spcPct val="0"/>
        </a:spcBef>
        <a:spcAft>
          <a:spcPct val="0"/>
        </a:spcAft>
        <a:defRPr sz="4400">
          <a:solidFill>
            <a:schemeClr val="tx1"/>
          </a:solidFill>
          <a:latin typeface="Calibri" pitchFamily="34" charset="0"/>
        </a:defRPr>
      </a:lvl7pPr>
      <a:lvl8pPr marL="1371498" algn="ctr" rtl="0" eaLnBrk="1" fontAlgn="base" hangingPunct="1">
        <a:spcBef>
          <a:spcPct val="0"/>
        </a:spcBef>
        <a:spcAft>
          <a:spcPct val="0"/>
        </a:spcAft>
        <a:defRPr sz="4400">
          <a:solidFill>
            <a:schemeClr val="tx1"/>
          </a:solidFill>
          <a:latin typeface="Calibri" pitchFamily="34" charset="0"/>
        </a:defRPr>
      </a:lvl8pPr>
      <a:lvl9pPr marL="1828664" algn="ctr" rtl="0" eaLnBrk="1" fontAlgn="base" hangingPunct="1">
        <a:spcBef>
          <a:spcPct val="0"/>
        </a:spcBef>
        <a:spcAft>
          <a:spcPct val="0"/>
        </a:spcAft>
        <a:defRPr sz="4400">
          <a:solidFill>
            <a:schemeClr val="tx1"/>
          </a:solidFill>
          <a:latin typeface="Calibri" pitchFamily="34" charset="0"/>
        </a:defRPr>
      </a:lvl9pPr>
    </p:titleStyle>
    <p:bodyStyle>
      <a:lvl1pPr marL="342874" indent="-34287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895" indent="-28573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2914"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080"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247" indent="-228584"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372925" y="2102996"/>
            <a:ext cx="6231527" cy="1470025"/>
          </a:xfrm>
        </p:spPr>
        <p:txBody>
          <a:bodyPr>
            <a:normAutofit/>
          </a:bodyPr>
          <a:lstStyle/>
          <a:p>
            <a:pPr algn="ct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el-GR" sz="3800" b="1" dirty="0">
              <a:effectLst>
                <a:outerShdw blurRad="38100" dist="38100" dir="2700000" algn="tl">
                  <a:srgbClr val="000000">
                    <a:alpha val="43137"/>
                  </a:srgbClr>
                </a:outerShdw>
              </a:effectLst>
            </a:endParaRPr>
          </a:p>
        </p:txBody>
      </p:sp>
      <p:sp>
        <p:nvSpPr>
          <p:cNvPr id="6" name="Subtitle 5"/>
          <p:cNvSpPr>
            <a:spLocks noGrp="1"/>
          </p:cNvSpPr>
          <p:nvPr>
            <p:ph type="subTitle" idx="1"/>
          </p:nvPr>
        </p:nvSpPr>
        <p:spPr>
          <a:xfrm>
            <a:off x="2372925" y="5035624"/>
            <a:ext cx="5859331" cy="1201688"/>
          </a:xfrm>
        </p:spPr>
        <p:txBody>
          <a:bodyPr>
            <a:noAutofit/>
          </a:bodyPr>
          <a:lstStyle/>
          <a:p>
            <a:pPr fontAlgn="auto">
              <a:spcBef>
                <a:spcPts val="0"/>
              </a:spcBef>
              <a:spcAft>
                <a:spcPts val="0"/>
              </a:spcAft>
              <a:defRPr/>
            </a:pPr>
            <a:r>
              <a:rPr lang="el-GR" sz="1600" b="1" i="1" dirty="0">
                <a:solidFill>
                  <a:srgbClr val="FF0000"/>
                </a:solidFill>
                <a:latin typeface="+mj-lt"/>
                <a:ea typeface="+mj-ea"/>
                <a:cs typeface="+mj-cs"/>
              </a:rPr>
              <a:t>Ανδρέας Σοφοκλέους</a:t>
            </a:r>
          </a:p>
          <a:p>
            <a:pPr fontAlgn="auto">
              <a:spcBef>
                <a:spcPts val="0"/>
              </a:spcBef>
              <a:spcAft>
                <a:spcPts val="0"/>
              </a:spcAft>
              <a:defRPr/>
            </a:pPr>
            <a:r>
              <a:rPr lang="el-GR" sz="1600" b="1" i="1" dirty="0">
                <a:solidFill>
                  <a:srgbClr val="FF0000"/>
                </a:solidFill>
                <a:latin typeface="+mj-lt"/>
                <a:ea typeface="+mj-ea"/>
                <a:cs typeface="+mj-cs"/>
              </a:rPr>
              <a:t>Διευθυντής Λογιστικών Υπηρεσιών</a:t>
            </a:r>
            <a:endParaRPr lang="en-US" sz="1600" b="1" i="1" dirty="0">
              <a:solidFill>
                <a:srgbClr val="FF0000"/>
              </a:solidFill>
              <a:latin typeface="+mj-lt"/>
              <a:ea typeface="+mj-ea"/>
              <a:cs typeface="+mj-cs"/>
            </a:endParaRPr>
          </a:p>
          <a:p>
            <a:pPr fontAlgn="auto">
              <a:spcBef>
                <a:spcPts val="0"/>
              </a:spcBef>
              <a:spcAft>
                <a:spcPts val="0"/>
              </a:spcAft>
              <a:defRPr/>
            </a:pPr>
            <a:r>
              <a:rPr lang="el-GR" sz="1600" b="1" i="1" dirty="0">
                <a:solidFill>
                  <a:srgbClr val="FF0000"/>
                </a:solidFill>
                <a:latin typeface="+mj-lt"/>
                <a:ea typeface="+mj-ea"/>
                <a:cs typeface="+mj-cs"/>
              </a:rPr>
              <a:t>Προϊστάμενος Διεύθυνσης Πολιτικής και Ανάπτυξης</a:t>
            </a:r>
          </a:p>
        </p:txBody>
      </p:sp>
      <p:sp>
        <p:nvSpPr>
          <p:cNvPr id="4" name="Date Placeholder 3"/>
          <p:cNvSpPr>
            <a:spLocks noGrp="1"/>
          </p:cNvSpPr>
          <p:nvPr>
            <p:ph type="dt" sz="half" idx="4294967295"/>
          </p:nvPr>
        </p:nvSpPr>
        <p:spPr>
          <a:xfrm>
            <a:off x="7010400" y="6356352"/>
            <a:ext cx="9459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srgbClr val="2954A3">
                    <a:tint val="75000"/>
                  </a:srgbClr>
                </a:solidFill>
                <a:effectLst/>
                <a:uLnTx/>
                <a:uFillTx/>
                <a:latin typeface="Calibri"/>
                <a:ea typeface="+mn-ea"/>
                <a:cs typeface="+mn-cs"/>
              </a:rPr>
              <a:t>31/1/2019</a:t>
            </a:r>
          </a:p>
        </p:txBody>
      </p:sp>
      <p:sp>
        <p:nvSpPr>
          <p:cNvPr id="2" name="Rectangle 1"/>
          <p:cNvSpPr/>
          <p:nvPr/>
        </p:nvSpPr>
        <p:spPr>
          <a:xfrm>
            <a:off x="2303380" y="2300483"/>
            <a:ext cx="5946253" cy="156966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3200" b="1" i="0" u="none" strike="noStrike" kern="1200" cap="none" spc="0" normalizeH="0" baseline="0" noProof="0" dirty="0">
              <a:ln>
                <a:noFill/>
              </a:ln>
              <a:solidFill>
                <a:srgbClr val="36216C"/>
              </a:solidFill>
              <a:effectLst/>
              <a:uLnTx/>
              <a:uFillTx/>
              <a:latin typeface="Calibri"/>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3200" b="1" i="0" u="none" strike="noStrike" kern="1200" cap="none" spc="0" normalizeH="0" baseline="0" noProof="0" dirty="0">
                <a:ln>
                  <a:noFill/>
                </a:ln>
                <a:solidFill>
                  <a:srgbClr val="36216C"/>
                </a:solidFill>
                <a:effectLst/>
                <a:uLnTx/>
                <a:uFillTx/>
                <a:latin typeface="Calibri"/>
                <a:ea typeface="+mn-ea"/>
                <a:cs typeface="Arial" charset="0"/>
              </a:rPr>
              <a:t>Αποτελεσματική διαχείριση των κρατικών χορηγιών</a:t>
            </a:r>
          </a:p>
        </p:txBody>
      </p:sp>
    </p:spTree>
    <p:extLst>
      <p:ext uri="{BB962C8B-B14F-4D97-AF65-F5344CB8AC3E}">
        <p14:creationId xmlns:p14="http://schemas.microsoft.com/office/powerpoint/2010/main" val="96686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i="1" dirty="0">
                <a:solidFill>
                  <a:srgbClr val="FF0000"/>
                </a:solidFill>
              </a:rPr>
              <a:t>Εισαγωγή/ Ιστορικό</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v"/>
            </a:pPr>
            <a:r>
              <a:rPr lang="el-GR" b="1" dirty="0"/>
              <a:t>Ύψος κρατικών χορηγιών από Κυπριακή Δημοκρατία: περίπου 800 εκ. ευρώ ή 12% του συνόλου του Κρατικού Προϋπολογισμού (19% εξαιρουμένων των δαπανών προσωπικού)</a:t>
            </a:r>
          </a:p>
          <a:p>
            <a:pPr>
              <a:buFont typeface="Wingdings" panose="05000000000000000000" pitchFamily="2" charset="2"/>
              <a:buChar char="v"/>
            </a:pPr>
            <a:r>
              <a:rPr lang="el-GR" b="1" dirty="0"/>
              <a:t>Υφιστάμενο νομοθετικό πλαίσιο για κρατικές χορηγίες </a:t>
            </a:r>
          </a:p>
          <a:p>
            <a:pPr>
              <a:buFont typeface="Wingdings" panose="05000000000000000000" pitchFamily="2" charset="2"/>
              <a:buChar char="v"/>
            </a:pPr>
            <a:r>
              <a:rPr lang="el-GR" b="1" dirty="0"/>
              <a:t>Ανάγκη για θέσπιση διαδικασιών για την αποτελεσματικότερη διαχείριση των κρατικών χορηγιών</a:t>
            </a:r>
          </a:p>
          <a:p>
            <a:pPr>
              <a:buFont typeface="Wingdings" panose="05000000000000000000" pitchFamily="2" charset="2"/>
              <a:buChar char="v"/>
            </a:pPr>
            <a:r>
              <a:rPr lang="el-GR" b="1" dirty="0"/>
              <a:t>Απόφαση ΥΣ, </a:t>
            </a:r>
            <a:r>
              <a:rPr lang="el-GR" b="1" dirty="0" err="1"/>
              <a:t>αρ</a:t>
            </a:r>
            <a:r>
              <a:rPr lang="el-GR" b="1" dirty="0"/>
              <a:t>. 86.013, </a:t>
            </a:r>
            <a:r>
              <a:rPr lang="el-GR" b="1" dirty="0" err="1"/>
              <a:t>ημερ</a:t>
            </a:r>
            <a:r>
              <a:rPr lang="el-GR" b="1" dirty="0"/>
              <a:t>. 24/10/2018, με ισχύ από 1/1/2019</a:t>
            </a:r>
          </a:p>
          <a:p>
            <a:pPr>
              <a:buFont typeface="Wingdings" panose="05000000000000000000" pitchFamily="2" charset="2"/>
              <a:buChar char="v"/>
            </a:pPr>
            <a:r>
              <a:rPr lang="el-GR" b="1" dirty="0"/>
              <a:t>Ανάγκη για ερμηνευτικές οδηγίες προς τους </a:t>
            </a:r>
            <a:r>
              <a:rPr lang="el-GR" b="1" dirty="0" err="1"/>
              <a:t>Ελέγχοντες</a:t>
            </a:r>
            <a:r>
              <a:rPr lang="el-GR" b="1" dirty="0"/>
              <a:t> Λειτουργούς</a:t>
            </a:r>
          </a:p>
          <a:p>
            <a:pPr>
              <a:buFont typeface="Wingdings" panose="05000000000000000000" pitchFamily="2" charset="2"/>
              <a:buChar char="v"/>
            </a:pPr>
            <a:r>
              <a:rPr lang="el-GR" b="1" dirty="0"/>
              <a:t>Ανάγκη για ενημέρωση οντοτήτων Γενικής Κυβέρνησης που λαμβάνουν κρατική χορηγία πέραν των 500 χιλιάδων ευρώ</a:t>
            </a:r>
          </a:p>
          <a:p>
            <a:endParaRPr lang="el-GR"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33903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4" y="361904"/>
            <a:ext cx="7840143" cy="1008112"/>
          </a:xfrm>
        </p:spPr>
        <p:txBody>
          <a:bodyPr>
            <a:normAutofit/>
          </a:bodyPr>
          <a:lstStyle/>
          <a:p>
            <a:pPr marL="176213"/>
            <a:r>
              <a:rPr lang="el-GR" b="1" i="1" dirty="0">
                <a:solidFill>
                  <a:srgbClr val="FF0000"/>
                </a:solidFill>
              </a:rPr>
              <a:t>   Νομοθετικό Πλαίσιο</a:t>
            </a:r>
          </a:p>
        </p:txBody>
      </p:sp>
      <p:sp>
        <p:nvSpPr>
          <p:cNvPr id="3" name="Content Placeholder 2"/>
          <p:cNvSpPr>
            <a:spLocks noGrp="1"/>
          </p:cNvSpPr>
          <p:nvPr>
            <p:ph idx="1"/>
          </p:nvPr>
        </p:nvSpPr>
        <p:spPr>
          <a:xfrm>
            <a:off x="457200" y="1600203"/>
            <a:ext cx="8435280" cy="4525963"/>
          </a:xfrm>
        </p:spPr>
        <p:txBody>
          <a:bodyPr>
            <a:normAutofit fontScale="62500" lnSpcReduction="20000"/>
          </a:bodyPr>
          <a:lstStyle/>
          <a:p>
            <a:pPr marL="0" lvl="0" indent="0">
              <a:buNone/>
            </a:pPr>
            <a:r>
              <a:rPr lang="el-GR" sz="3500" b="1" i="1" u="sng" dirty="0"/>
              <a:t>ΜΕΡΟΣ ΕΚΤΟ «ΧΟΡΗΓΙΕΣ ΚΑΙ ΚΑΤΑ ΧΑΡΙΝ ΔΩΡΕΕΣ» του περί της Λογιστικής και Δημοσιονομικής Διαχείρισης και Χρηματοοικονομικού Ελέγχου της Δημοκρατίας Νόμου (Ν.38(Ι)/2014)</a:t>
            </a:r>
          </a:p>
          <a:p>
            <a:pPr marL="0" indent="0">
              <a:buNone/>
            </a:pPr>
            <a:endParaRPr lang="el-GR" b="1" dirty="0"/>
          </a:p>
          <a:p>
            <a:pPr marL="0" indent="0">
              <a:buNone/>
            </a:pPr>
            <a:r>
              <a:rPr lang="el-GR" b="1" dirty="0"/>
              <a:t>Αρχές που διέπουν τη διακυβέρνηση των οντοτήτων που λαμβάνουν κρατική χορηγία (Άρθρο 26):</a:t>
            </a:r>
          </a:p>
          <a:p>
            <a:pPr marL="0" indent="0">
              <a:buNone/>
            </a:pPr>
            <a:endParaRPr lang="el-GR" b="1" dirty="0"/>
          </a:p>
          <a:p>
            <a:pPr>
              <a:buFont typeface="Wingdings" panose="05000000000000000000" pitchFamily="2" charset="2"/>
              <a:buChar char="v"/>
            </a:pPr>
            <a:r>
              <a:rPr lang="el-GR" b="1" dirty="0"/>
              <a:t>νομική συμμόρφωση</a:t>
            </a:r>
          </a:p>
          <a:p>
            <a:pPr>
              <a:buFont typeface="Wingdings" panose="05000000000000000000" pitchFamily="2" charset="2"/>
              <a:buChar char="v"/>
            </a:pPr>
            <a:r>
              <a:rPr lang="el-GR" b="1" dirty="0"/>
              <a:t>χρηστή χρηματοοικονομική διαχείριση</a:t>
            </a:r>
          </a:p>
          <a:p>
            <a:pPr>
              <a:buFont typeface="Wingdings" panose="05000000000000000000" pitchFamily="2" charset="2"/>
              <a:buChar char="v"/>
            </a:pPr>
            <a:r>
              <a:rPr lang="el-GR" b="1" dirty="0"/>
              <a:t>διαφάνεια</a:t>
            </a:r>
          </a:p>
          <a:p>
            <a:pPr>
              <a:buFont typeface="Wingdings" panose="05000000000000000000" pitchFamily="2" charset="2"/>
              <a:buChar char="v"/>
            </a:pPr>
            <a:r>
              <a:rPr lang="el-GR" b="1" dirty="0"/>
              <a:t>ίση μεταχείριση</a:t>
            </a:r>
          </a:p>
          <a:p>
            <a:pPr marL="0" indent="0">
              <a:buNone/>
            </a:pPr>
            <a:endParaRPr lang="el-GR" b="1" dirty="0"/>
          </a:p>
          <a:p>
            <a:pPr>
              <a:buFont typeface="Wingdings" panose="05000000000000000000" pitchFamily="2" charset="2"/>
              <a:buChar char="v"/>
            </a:pPr>
            <a:r>
              <a:rPr lang="el-GR" b="1" dirty="0"/>
              <a:t>αξιοπιστία (της πληροφόρησης)</a:t>
            </a:r>
          </a:p>
          <a:p>
            <a:pPr>
              <a:buFont typeface="Wingdings" panose="05000000000000000000" pitchFamily="2" charset="2"/>
              <a:buChar char="v"/>
            </a:pPr>
            <a:r>
              <a:rPr lang="el-GR" b="1" dirty="0"/>
              <a:t>έλεγχος</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16346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4" y="227778"/>
            <a:ext cx="7840143" cy="1142238"/>
          </a:xfrm>
        </p:spPr>
        <p:txBody>
          <a:bodyPr>
            <a:normAutofit/>
          </a:bodyPr>
          <a:lstStyle/>
          <a:p>
            <a:pPr marL="88900"/>
            <a:r>
              <a:rPr lang="el-GR" b="1" i="1" dirty="0">
                <a:solidFill>
                  <a:srgbClr val="FF0000"/>
                </a:solidFill>
              </a:rPr>
              <a:t>    Νομοθετικό Πλαίσιο (συνέχεια)</a:t>
            </a:r>
          </a:p>
        </p:txBody>
      </p:sp>
      <p:sp>
        <p:nvSpPr>
          <p:cNvPr id="3" name="Content Placeholder 2"/>
          <p:cNvSpPr>
            <a:spLocks noGrp="1"/>
          </p:cNvSpPr>
          <p:nvPr>
            <p:ph idx="1"/>
          </p:nvPr>
        </p:nvSpPr>
        <p:spPr/>
        <p:txBody>
          <a:bodyPr>
            <a:normAutofit fontScale="77500" lnSpcReduction="20000"/>
          </a:bodyPr>
          <a:lstStyle/>
          <a:p>
            <a:pPr marL="0" indent="0">
              <a:buNone/>
            </a:pPr>
            <a:r>
              <a:rPr lang="el-GR" b="1" i="1" u="sng" dirty="0"/>
              <a:t>ΜΕΡΟΣ XII «ΑΡΧΕΣ ΤΟΠΙΚΗΣ ΑΥΤΟΔΙΟΙΚΗΣΗΣ» και ΜΕΡΟΣ XIII «ΟΝΤΟΤΗΤΕΣ ΓΕΝΙΚΗΣ ΚΥΒΕΡΝΗΣΗΣ, ΚΡΑΤΙΚΟΙ ΟΡΓΑΝΙΣΜΟΙ ΚΑΙ ΚΡΑΤΙΚΕΣ ΕΠΙΧΕΙΡΗΣΕΙΣ» του περί της Δημοσιονομικής Ευθύνης και του Δημοσιονομικού Πλαισίου Νόμου (Ν.20(Ι)/2014)</a:t>
            </a:r>
          </a:p>
          <a:p>
            <a:pPr marL="0" indent="0">
              <a:buNone/>
            </a:pPr>
            <a:endParaRPr lang="el-GR" b="1" dirty="0"/>
          </a:p>
          <a:p>
            <a:pPr marL="0" indent="0">
              <a:buNone/>
            </a:pPr>
            <a:r>
              <a:rPr lang="el-GR" b="1" dirty="0"/>
              <a:t>Πρόνοιες για υποχρεώσεις των Οντοτήτων Γενικής Κυβέρνησης και των Αρχών Τοπικής Αυτοδιοίκησης που καλύπτουν, μεταξύ άλλων, τα πιο κάτω:</a:t>
            </a:r>
          </a:p>
          <a:p>
            <a:pPr>
              <a:buFont typeface="Wingdings" pitchFamily="2" charset="2"/>
              <a:buChar char="v"/>
            </a:pPr>
            <a:endParaRPr lang="el-GR" b="1" dirty="0"/>
          </a:p>
          <a:p>
            <a:pPr>
              <a:buFont typeface="Wingdings" pitchFamily="2" charset="2"/>
              <a:buChar char="v"/>
            </a:pPr>
            <a:r>
              <a:rPr lang="el-GR" b="1" dirty="0"/>
              <a:t>το στρατηγικό σχεδιασμό τους</a:t>
            </a:r>
          </a:p>
          <a:p>
            <a:pPr>
              <a:buFont typeface="Wingdings" pitchFamily="2" charset="2"/>
              <a:buChar char="v"/>
            </a:pPr>
            <a:r>
              <a:rPr lang="el-GR" b="1" dirty="0"/>
              <a:t>τις προβλέψεις των εσόδων και δαπανών τους</a:t>
            </a:r>
          </a:p>
          <a:p>
            <a:pPr>
              <a:buFont typeface="Wingdings" pitchFamily="2" charset="2"/>
              <a:buChar char="v"/>
            </a:pPr>
            <a:r>
              <a:rPr lang="el-GR" b="1" dirty="0"/>
              <a:t>το μηνιαίο και τελικό απολογισμό τους</a:t>
            </a:r>
          </a:p>
          <a:p>
            <a:pPr>
              <a:buFont typeface="Wingdings" pitchFamily="2" charset="2"/>
              <a:buChar char="v"/>
            </a:pPr>
            <a:r>
              <a:rPr lang="el-GR" b="1" dirty="0"/>
              <a:t>τις οικονομικές καταστάσεις τους</a:t>
            </a:r>
          </a:p>
          <a:p>
            <a:pPr>
              <a:buFont typeface="Wingdings" pitchFamily="2" charset="2"/>
              <a:buChar char="v"/>
            </a:pPr>
            <a:r>
              <a:rPr lang="el-GR" b="1" dirty="0"/>
              <a:t>τον εξωτερικό τους έλεγχο</a:t>
            </a:r>
          </a:p>
          <a:p>
            <a:pPr>
              <a:buFont typeface="Wingdings" pitchFamily="2" charset="2"/>
              <a:buChar char="v"/>
            </a:pPr>
            <a:endParaRPr lang="el-GR" b="1" dirty="0"/>
          </a:p>
          <a:p>
            <a:pPr marL="0" indent="0">
              <a:buNone/>
            </a:pPr>
            <a:endParaRPr lang="el-GR" b="1" dirty="0"/>
          </a:p>
          <a:p>
            <a:endParaRPr lang="el-GR"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26204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i="1" dirty="0">
                <a:solidFill>
                  <a:srgbClr val="FF0000"/>
                </a:solidFill>
              </a:rPr>
              <a:t>Σκοπός Διαδικασιών που έχουν Θεσπιστεί </a:t>
            </a:r>
          </a:p>
        </p:txBody>
      </p:sp>
      <p:sp>
        <p:nvSpPr>
          <p:cNvPr id="3" name="Content Placeholder 2"/>
          <p:cNvSpPr>
            <a:spLocks noGrp="1"/>
          </p:cNvSpPr>
          <p:nvPr>
            <p:ph idx="1"/>
          </p:nvPr>
        </p:nvSpPr>
        <p:spPr/>
        <p:txBody>
          <a:bodyPr>
            <a:normAutofit/>
          </a:bodyPr>
          <a:lstStyle/>
          <a:p>
            <a:pPr marL="0" indent="0">
              <a:buNone/>
            </a:pPr>
            <a:endParaRPr lang="el-GR" b="1" dirty="0"/>
          </a:p>
          <a:p>
            <a:pPr>
              <a:buFont typeface="Wingdings" panose="05000000000000000000" pitchFamily="2" charset="2"/>
              <a:buChar char="v"/>
            </a:pPr>
            <a:r>
              <a:rPr lang="el-GR" b="1" dirty="0"/>
              <a:t>Διασφάλιση της βελτίωσης της χρηστής διακυβέρνησης στις οντότητες που λαμβάνουν κρατική χορηγία </a:t>
            </a:r>
          </a:p>
          <a:p>
            <a:pPr marL="0" indent="0">
              <a:buNone/>
            </a:pPr>
            <a:endParaRPr lang="el-GR" b="1" dirty="0"/>
          </a:p>
          <a:p>
            <a:pPr>
              <a:buFont typeface="Wingdings" panose="05000000000000000000" pitchFamily="2" charset="2"/>
              <a:buChar char="v"/>
            </a:pPr>
            <a:r>
              <a:rPr lang="el-GR" b="1" dirty="0"/>
              <a:t>Αποτελεσματικότερη χρηματοοικονομική διαχείριση του δημόσιου χρήματος που παρέχεται με την κρατική χορηγία </a:t>
            </a:r>
          </a:p>
          <a:p>
            <a:pPr>
              <a:buFont typeface="Wingdings" panose="05000000000000000000" pitchFamily="2" charset="2"/>
              <a:buChar char="v"/>
            </a:pPr>
            <a:endParaRPr lang="el-GR" b="1" dirty="0"/>
          </a:p>
          <a:p>
            <a:endParaRPr lang="el-GR"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896258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i="1" dirty="0">
                <a:solidFill>
                  <a:srgbClr val="FF0000"/>
                </a:solidFill>
              </a:rPr>
              <a:t>Απόφαση Υ.Σ. </a:t>
            </a:r>
            <a:r>
              <a:rPr lang="el-GR" b="1" i="1" dirty="0" err="1">
                <a:solidFill>
                  <a:srgbClr val="FF0000"/>
                </a:solidFill>
              </a:rPr>
              <a:t>αρ</a:t>
            </a:r>
            <a:r>
              <a:rPr lang="el-GR" b="1" i="1" dirty="0">
                <a:solidFill>
                  <a:srgbClr val="FF0000"/>
                </a:solidFill>
              </a:rPr>
              <a:t>. 86.103 - Εύρος Εφαρμογής</a:t>
            </a:r>
          </a:p>
        </p:txBody>
      </p:sp>
      <p:sp>
        <p:nvSpPr>
          <p:cNvPr id="3" name="Content Placeholder 2"/>
          <p:cNvSpPr>
            <a:spLocks noGrp="1"/>
          </p:cNvSpPr>
          <p:nvPr>
            <p:ph idx="1"/>
          </p:nvPr>
        </p:nvSpPr>
        <p:spPr/>
        <p:txBody>
          <a:bodyPr>
            <a:normAutofit fontScale="62500" lnSpcReduction="20000"/>
          </a:bodyPr>
          <a:lstStyle/>
          <a:p>
            <a:pPr marL="0" indent="0">
              <a:buNone/>
            </a:pPr>
            <a:r>
              <a:rPr lang="el-GR" b="1" dirty="0"/>
              <a:t>Η Απόφαση του ΥΣ </a:t>
            </a:r>
            <a:r>
              <a:rPr lang="el-GR" b="1" u="sng" dirty="0"/>
              <a:t>καλύπτει</a:t>
            </a:r>
            <a:r>
              <a:rPr lang="el-GR" b="1" dirty="0"/>
              <a:t> τις διαδικασίες σε σχέση με τις πιο κάτω περιπτώσεις ετήσιων κρατικών χορηγιών:</a:t>
            </a:r>
          </a:p>
          <a:p>
            <a:pPr>
              <a:buFont typeface="Wingdings" panose="05000000000000000000" pitchFamily="2" charset="2"/>
              <a:buChar char="v"/>
            </a:pPr>
            <a:endParaRPr lang="el-GR" b="1" dirty="0"/>
          </a:p>
          <a:p>
            <a:pPr marL="0" indent="0">
              <a:buNone/>
            </a:pPr>
            <a:r>
              <a:rPr lang="el-GR" b="1" dirty="0"/>
              <a:t>1) Γενικής φύσης άνω των 500</a:t>
            </a:r>
            <a:r>
              <a:rPr lang="en-GB" b="1" dirty="0"/>
              <a:t> </a:t>
            </a:r>
            <a:r>
              <a:rPr lang="el-GR" b="1" dirty="0"/>
              <a:t>χιλ. ευρώ, σε οντότητες:-</a:t>
            </a:r>
          </a:p>
          <a:p>
            <a:pPr marL="354013" indent="0">
              <a:buNone/>
            </a:pPr>
            <a:r>
              <a:rPr lang="el-GR" b="1" dirty="0"/>
              <a:t>(α) Γενικής Κυβέρνησης ή</a:t>
            </a:r>
          </a:p>
          <a:p>
            <a:pPr marL="354013" indent="0">
              <a:buNone/>
            </a:pPr>
            <a:r>
              <a:rPr lang="el-GR" b="1" dirty="0"/>
              <a:t>(β) Όπου ασκείται αποφασιστική ή σημαντική επιρροή από τη Δημοκρατία</a:t>
            </a:r>
          </a:p>
          <a:p>
            <a:pPr>
              <a:buFont typeface="Wingdings" panose="05000000000000000000" pitchFamily="2" charset="2"/>
              <a:buChar char="v"/>
            </a:pPr>
            <a:endParaRPr lang="el-GR" b="1" dirty="0"/>
          </a:p>
          <a:p>
            <a:pPr marL="0" indent="0">
              <a:buNone/>
            </a:pPr>
            <a:r>
              <a:rPr lang="el-GR" b="1" dirty="0"/>
              <a:t>2) Γενικής φύσης σε νομικά ή φυσικά πρόσωπα για ποσά άνω των 20 χιλ. ευρώ</a:t>
            </a:r>
          </a:p>
          <a:p>
            <a:pPr>
              <a:buFont typeface="Wingdings" panose="05000000000000000000" pitchFamily="2" charset="2"/>
              <a:buChar char="v"/>
            </a:pPr>
            <a:endParaRPr lang="el-GR" b="1" dirty="0"/>
          </a:p>
          <a:p>
            <a:pPr marL="0" indent="0">
              <a:buNone/>
            </a:pPr>
            <a:r>
              <a:rPr lang="el-GR" b="1" dirty="0"/>
              <a:t>3) Συγκεκριμένου σκοπού σε νομικά ή φυσικά πρόσωπα άνω των 20 χιλ. ευρώ</a:t>
            </a:r>
          </a:p>
          <a:p>
            <a:pPr>
              <a:buFont typeface="Wingdings" panose="05000000000000000000" pitchFamily="2" charset="2"/>
              <a:buChar char="v"/>
            </a:pPr>
            <a:endParaRPr lang="el-GR" b="1" dirty="0"/>
          </a:p>
          <a:p>
            <a:pPr marL="0" indent="0">
              <a:buNone/>
            </a:pPr>
            <a:r>
              <a:rPr lang="el-GR" b="1" dirty="0"/>
              <a:t>Τόσο οι κρατικές χορηγίες με μικρότερα του καθορισμένου ποσού των 20 χιλ. ευρώ, όσο και όλες οι κατά χάριν δωρεές, καλύπτονται από τις πρόνοιες του Μέρους Έκτου «Χορηγίες και Κατά Χάριν Δωρεές» του περί της Λογιστικής και Δημοσιονομικής Διαχείρισης και Χρηματοοικονομικού Ελέγχου της Δημοκρατίας Νόμου (Ν.38(Ι)/2014)</a:t>
            </a:r>
          </a:p>
          <a:p>
            <a:pPr>
              <a:buFont typeface="Wingdings" panose="05000000000000000000" pitchFamily="2" charset="2"/>
              <a:buChar char="v"/>
            </a:pPr>
            <a:endParaRPr lang="el-GR" b="1" dirty="0"/>
          </a:p>
          <a:p>
            <a:pPr>
              <a:buFont typeface="Wingdings" panose="05000000000000000000" pitchFamily="2" charset="2"/>
              <a:buChar char="v"/>
            </a:pPr>
            <a:endParaRPr lang="el-GR" b="1" dirty="0"/>
          </a:p>
          <a:p>
            <a:endParaRPr lang="el-GR"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96922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778"/>
            <a:ext cx="7355159" cy="1142238"/>
          </a:xfrm>
        </p:spPr>
        <p:txBody>
          <a:bodyPr>
            <a:normAutofit/>
          </a:bodyPr>
          <a:lstStyle/>
          <a:p>
            <a:pPr marL="88900"/>
            <a:r>
              <a:rPr lang="el-GR" b="1" i="1" dirty="0">
                <a:solidFill>
                  <a:srgbClr val="FF0000"/>
                </a:solidFill>
              </a:rPr>
              <a:t>Εγκύκλιος </a:t>
            </a:r>
            <a:r>
              <a:rPr lang="el-GR" b="1" i="1" dirty="0" err="1">
                <a:solidFill>
                  <a:srgbClr val="FF0000"/>
                </a:solidFill>
              </a:rPr>
              <a:t>αρ</a:t>
            </a:r>
            <a:r>
              <a:rPr lang="el-GR" b="1" i="1" dirty="0">
                <a:solidFill>
                  <a:srgbClr val="FF0000"/>
                </a:solidFill>
              </a:rPr>
              <a:t>. 1778 του Γενικού  Λογιστηρίου της Δημοκρατίας</a:t>
            </a:r>
          </a:p>
        </p:txBody>
      </p:sp>
      <p:sp>
        <p:nvSpPr>
          <p:cNvPr id="3" name="Content Placeholder 2"/>
          <p:cNvSpPr>
            <a:spLocks noGrp="1"/>
          </p:cNvSpPr>
          <p:nvPr>
            <p:ph idx="1"/>
          </p:nvPr>
        </p:nvSpPr>
        <p:spPr/>
        <p:txBody>
          <a:bodyPr>
            <a:normAutofit fontScale="70000" lnSpcReduction="20000"/>
          </a:bodyPr>
          <a:lstStyle/>
          <a:p>
            <a:pPr marL="0" indent="0">
              <a:buNone/>
            </a:pPr>
            <a:r>
              <a:rPr lang="el-GR" b="1" dirty="0"/>
              <a:t>1. </a:t>
            </a:r>
            <a:r>
              <a:rPr lang="el-GR" b="1" u="sng" dirty="0"/>
              <a:t>Γενικής φύσης άνω των 500</a:t>
            </a:r>
            <a:r>
              <a:rPr lang="en-GB" b="1" u="sng" dirty="0"/>
              <a:t> </a:t>
            </a:r>
            <a:r>
              <a:rPr lang="el-GR" b="1" u="sng" dirty="0"/>
              <a:t>χιλ. ευρώ, σε οντότητες Γενικής Κυβέρνησης ή όπου ασκείται επιρροή από τη Δημοκρατία – Βασικές Υποχρεώσεις</a:t>
            </a:r>
            <a:r>
              <a:rPr lang="en-US" b="1" u="sng" dirty="0"/>
              <a:t>:</a:t>
            </a:r>
          </a:p>
          <a:p>
            <a:pPr marL="0" indent="0">
              <a:buNone/>
            </a:pPr>
            <a:endParaRPr lang="en-US" b="1" u="sng" dirty="0"/>
          </a:p>
          <a:p>
            <a:pPr marL="0" indent="0">
              <a:buNone/>
            </a:pPr>
            <a:r>
              <a:rPr lang="el-GR" i="1" dirty="0"/>
              <a:t>Υποβολή δήλωσης Διακυβέρνησης Διοικητικού Οργάνου του δικαιούχου σε σχέση με</a:t>
            </a:r>
            <a:r>
              <a:rPr lang="en-US" i="1" dirty="0"/>
              <a:t>:</a:t>
            </a:r>
            <a:r>
              <a:rPr lang="el-GR" b="1" u="sng" dirty="0"/>
              <a:t> </a:t>
            </a:r>
          </a:p>
          <a:p>
            <a:pPr marL="0" indent="0">
              <a:buNone/>
            </a:pPr>
            <a:endParaRPr lang="el-GR" b="1" u="sng" dirty="0"/>
          </a:p>
          <a:p>
            <a:pPr>
              <a:buFont typeface="Wingdings" pitchFamily="2" charset="2"/>
              <a:buChar char="v"/>
            </a:pPr>
            <a:r>
              <a:rPr lang="el-GR" dirty="0"/>
              <a:t>Τη δράση και την απόδοση του,</a:t>
            </a:r>
          </a:p>
          <a:p>
            <a:pPr>
              <a:buFont typeface="Wingdings" pitchFamily="2" charset="2"/>
              <a:buChar char="v"/>
            </a:pPr>
            <a:r>
              <a:rPr lang="el-GR" dirty="0"/>
              <a:t>Τη χρηστή χρηματοοικονομική διαχείριση που διενεργείται,</a:t>
            </a:r>
          </a:p>
          <a:p>
            <a:pPr>
              <a:buFont typeface="Wingdings" pitchFamily="2" charset="2"/>
              <a:buChar char="v"/>
            </a:pPr>
            <a:r>
              <a:rPr lang="el-GR" dirty="0"/>
              <a:t>Τη συμμόρφωση με τους νόμους, τους κανονισμούς και τις διαδικασίες που τον διέπουν,</a:t>
            </a:r>
          </a:p>
          <a:p>
            <a:pPr>
              <a:buFont typeface="Wingdings" pitchFamily="2" charset="2"/>
              <a:buChar char="v"/>
            </a:pPr>
            <a:r>
              <a:rPr lang="el-GR" dirty="0"/>
              <a:t>Την εφαρμογή των διαδικασιών και την αποτελεσματική λειτουργία του συστήματος εσωτερικού ελέγχου του και</a:t>
            </a:r>
            <a:r>
              <a:rPr lang="el-GR" b="1" dirty="0"/>
              <a:t> </a:t>
            </a:r>
          </a:p>
          <a:p>
            <a:pPr>
              <a:buFont typeface="Wingdings" pitchFamily="2" charset="2"/>
              <a:buChar char="v"/>
            </a:pPr>
            <a:r>
              <a:rPr lang="el-GR" dirty="0"/>
              <a:t>Τον τρόπο που δόθηκαν οι χορηγίες σε τελικούς δικαιούχους, όπου εφαρμόζεται, και κατά πόσο χρησιμοποιήθηκαν ικανοποιητικά </a:t>
            </a:r>
          </a:p>
          <a:p>
            <a:pPr>
              <a:buFont typeface="Wingdings" pitchFamily="2" charset="2"/>
              <a:buChar char="v"/>
            </a:pPr>
            <a:endParaRPr lang="el-GR" b="1" dirty="0"/>
          </a:p>
          <a:p>
            <a:pPr marL="0" indent="0">
              <a:buNone/>
            </a:pPr>
            <a:endParaRPr lang="el-GR" b="1" dirty="0"/>
          </a:p>
          <a:p>
            <a:pPr>
              <a:buFont typeface="Wingdings" pitchFamily="2" charset="2"/>
              <a:buChar char="v"/>
            </a:pPr>
            <a:endParaRPr lang="el-GR" b="1" dirty="0"/>
          </a:p>
          <a:p>
            <a:pPr marL="0" indent="0">
              <a:buNone/>
            </a:pPr>
            <a:endParaRPr lang="el-GR" b="1" dirty="0"/>
          </a:p>
          <a:p>
            <a:endParaRPr lang="el-GR"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449285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7778"/>
            <a:ext cx="7355159" cy="1142238"/>
          </a:xfrm>
        </p:spPr>
        <p:txBody>
          <a:bodyPr>
            <a:normAutofit/>
          </a:bodyPr>
          <a:lstStyle/>
          <a:p>
            <a:pPr marL="88900"/>
            <a:r>
              <a:rPr lang="el-GR" b="1" i="1" dirty="0">
                <a:solidFill>
                  <a:srgbClr val="FF0000"/>
                </a:solidFill>
              </a:rPr>
              <a:t>Εγκύκλιος </a:t>
            </a:r>
            <a:r>
              <a:rPr lang="el-GR" b="1" i="1" dirty="0" err="1">
                <a:solidFill>
                  <a:srgbClr val="FF0000"/>
                </a:solidFill>
              </a:rPr>
              <a:t>αρ</a:t>
            </a:r>
            <a:r>
              <a:rPr lang="el-GR" b="1" i="1" dirty="0">
                <a:solidFill>
                  <a:srgbClr val="FF0000"/>
                </a:solidFill>
              </a:rPr>
              <a:t>. 1778 του Γενικού  Λογιστηρίου της Δημοκρατίας (συνέχεια)</a:t>
            </a:r>
          </a:p>
        </p:txBody>
      </p:sp>
      <p:sp>
        <p:nvSpPr>
          <p:cNvPr id="3" name="Content Placeholder 2"/>
          <p:cNvSpPr>
            <a:spLocks noGrp="1"/>
          </p:cNvSpPr>
          <p:nvPr>
            <p:ph idx="1"/>
          </p:nvPr>
        </p:nvSpPr>
        <p:spPr/>
        <p:txBody>
          <a:bodyPr>
            <a:normAutofit fontScale="62500" lnSpcReduction="20000"/>
          </a:bodyPr>
          <a:lstStyle/>
          <a:p>
            <a:pPr marL="0" indent="0">
              <a:buNone/>
            </a:pPr>
            <a:r>
              <a:rPr lang="el-GR" b="1" dirty="0"/>
              <a:t>2. </a:t>
            </a:r>
            <a:r>
              <a:rPr lang="el-GR" b="1" u="sng" dirty="0"/>
              <a:t>Γενικής φύσης σε νομικά ή φυσικά πρόσωπα για ποσά άνω των 20 χιλ. ευρώ – Βασικές Υποχρεώσεις</a:t>
            </a:r>
            <a:r>
              <a:rPr lang="en-US" b="1" u="sng" dirty="0"/>
              <a:t>:</a:t>
            </a:r>
          </a:p>
          <a:p>
            <a:pPr marL="0" indent="0">
              <a:buNone/>
            </a:pPr>
            <a:endParaRPr lang="en-US" b="1" u="sng" dirty="0"/>
          </a:p>
          <a:p>
            <a:pPr>
              <a:buFont typeface="Wingdings" pitchFamily="2" charset="2"/>
              <a:buChar char="v"/>
            </a:pPr>
            <a:r>
              <a:rPr lang="el-GR" dirty="0"/>
              <a:t>Προβλέψεις εσόδων και δαπανών,</a:t>
            </a:r>
          </a:p>
          <a:p>
            <a:pPr>
              <a:buFont typeface="Wingdings" pitchFamily="2" charset="2"/>
              <a:buChar char="v"/>
            </a:pPr>
            <a:r>
              <a:rPr lang="el-GR" dirty="0"/>
              <a:t>Περιγραφή δράσεων και ανάλυση λειτουργικών αναγκών που θα καλύψει η χορηγία και</a:t>
            </a:r>
          </a:p>
          <a:p>
            <a:pPr>
              <a:buFont typeface="Wingdings" pitchFamily="2" charset="2"/>
              <a:buChar char="v"/>
            </a:pPr>
            <a:r>
              <a:rPr lang="el-GR" dirty="0"/>
              <a:t>Τελευταίες οικονομικές καταστάσεις.</a:t>
            </a:r>
          </a:p>
          <a:p>
            <a:pPr>
              <a:buFont typeface="Wingdings" pitchFamily="2" charset="2"/>
              <a:buChar char="v"/>
            </a:pPr>
            <a:endParaRPr lang="el-GR" dirty="0"/>
          </a:p>
          <a:p>
            <a:pPr marL="0" indent="0">
              <a:buNone/>
            </a:pPr>
            <a:r>
              <a:rPr lang="el-GR" b="1" dirty="0"/>
              <a:t>3. </a:t>
            </a:r>
            <a:r>
              <a:rPr lang="el-GR" b="1" u="sng" dirty="0"/>
              <a:t>Συγκεκριμένου σκοπού σε νομικά ή φυσικά πρόσωπα άνω των 20 χιλ. ευρώ– Βασικές Υποχρεώσεις</a:t>
            </a:r>
            <a:r>
              <a:rPr lang="en-US" b="1" u="sng" dirty="0"/>
              <a:t>:</a:t>
            </a:r>
          </a:p>
          <a:p>
            <a:pPr>
              <a:buFont typeface="Wingdings" pitchFamily="2" charset="2"/>
              <a:buChar char="v"/>
            </a:pPr>
            <a:endParaRPr lang="el-GR" dirty="0"/>
          </a:p>
          <a:p>
            <a:pPr>
              <a:buFont typeface="Wingdings" pitchFamily="2" charset="2"/>
              <a:buChar char="v"/>
            </a:pPr>
            <a:r>
              <a:rPr lang="el-GR" dirty="0"/>
              <a:t>Παραστατικά με βάση τις υποχρεώσεις που πηγάζουν από τη γραπτή συμφωνία με τον </a:t>
            </a:r>
            <a:r>
              <a:rPr lang="el-GR" dirty="0" err="1"/>
              <a:t>Ελέγχοντα</a:t>
            </a:r>
            <a:r>
              <a:rPr lang="el-GR" dirty="0"/>
              <a:t> Λειτουργό του Υπουργείου / Τμήματος ή απόφασης κυβερνητικού διοικητικού οργάνου και</a:t>
            </a:r>
            <a:r>
              <a:rPr lang="el-GR" b="1" dirty="0"/>
              <a:t> </a:t>
            </a:r>
          </a:p>
          <a:p>
            <a:pPr>
              <a:buFont typeface="Wingdings" pitchFamily="2" charset="2"/>
              <a:buChar char="v"/>
            </a:pPr>
            <a:r>
              <a:rPr lang="el-GR" dirty="0"/>
              <a:t>Υπεύθυνη δήλωση ότι η χορηγία που λαμβάνεται αποτελεί μοναδική χρηματοδότηση από το Κράτος για το συγκεκριμένο σκοπό.</a:t>
            </a:r>
          </a:p>
          <a:p>
            <a:pPr>
              <a:buFont typeface="Wingdings" pitchFamily="2" charset="2"/>
              <a:buChar char="v"/>
            </a:pPr>
            <a:endParaRPr lang="el-GR" b="1" dirty="0"/>
          </a:p>
          <a:p>
            <a:pPr marL="0" indent="0">
              <a:buNone/>
            </a:pPr>
            <a:endParaRPr lang="el-GR" b="1" dirty="0"/>
          </a:p>
          <a:p>
            <a:pPr>
              <a:buFont typeface="Wingdings" pitchFamily="2" charset="2"/>
              <a:buChar char="v"/>
            </a:pPr>
            <a:endParaRPr lang="el-GR" b="1" dirty="0"/>
          </a:p>
          <a:p>
            <a:pPr marL="0" indent="0">
              <a:buNone/>
            </a:pPr>
            <a:endParaRPr lang="el-GR" b="1" dirty="0"/>
          </a:p>
          <a:p>
            <a:endParaRPr lang="el-GR"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45930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397" y="136522"/>
            <a:ext cx="6993853" cy="1143000"/>
          </a:xfrm>
        </p:spPr>
        <p:txBody>
          <a:bodyPr>
            <a:normAutofit/>
          </a:bodyPr>
          <a:lstStyle/>
          <a:p>
            <a:r>
              <a:rPr lang="el-GR" b="1" dirty="0">
                <a:solidFill>
                  <a:srgbClr val="FF0000"/>
                </a:solidFill>
                <a:cs typeface="Arial" charset="0"/>
              </a:rPr>
              <a:t>Αποτελεσματική διαχείριση των κρατικών χορηγιών</a:t>
            </a:r>
            <a:endParaRPr lang="el-GR" b="1" cap="all"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7012AE-8AF6-400A-895D-7B11A0C089D2}"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pic>
        <p:nvPicPr>
          <p:cNvPr id="6" name="Picture 2" descr="http://cliparwolf.com/images/question-clipart/question-clipart-1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372201" y="2060852"/>
            <a:ext cx="2355587" cy="37444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259632" y="3244333"/>
            <a:ext cx="5256584" cy="1015663"/>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l-GR" sz="6000" b="1" i="0" u="none" strike="noStrike" kern="1200" cap="none" spc="0" normalizeH="0" baseline="0" noProof="0" dirty="0">
                <a:ln>
                  <a:noFill/>
                </a:ln>
                <a:solidFill>
                  <a:srgbClr val="003471"/>
                </a:solidFill>
                <a:effectLst/>
                <a:uLnTx/>
                <a:uFillTx/>
                <a:latin typeface="Comic Sans MS" panose="030F0702030302020204" pitchFamily="66" charset="0"/>
                <a:ea typeface="+mn-ea"/>
                <a:cs typeface="Arial" charset="0"/>
              </a:rPr>
              <a:t>Ερωτήσεις</a:t>
            </a:r>
            <a:r>
              <a:rPr kumimoji="0" lang="en-US" sz="6000" b="1" i="0" u="none" strike="noStrike" kern="1200" cap="none" spc="0" normalizeH="0" baseline="0" noProof="0" dirty="0">
                <a:ln>
                  <a:noFill/>
                </a:ln>
                <a:solidFill>
                  <a:srgbClr val="003471"/>
                </a:solidFill>
                <a:effectLst/>
                <a:uLnTx/>
                <a:uFillTx/>
                <a:latin typeface="Comic Sans MS" panose="030F0702030302020204" pitchFamily="66" charset="0"/>
                <a:ea typeface="+mn-ea"/>
                <a:cs typeface="Arial" charset="0"/>
              </a:rPr>
              <a:t>;</a:t>
            </a:r>
          </a:p>
        </p:txBody>
      </p:sp>
    </p:spTree>
    <p:extLst>
      <p:ext uri="{BB962C8B-B14F-4D97-AF65-F5344CB8AC3E}">
        <p14:creationId xmlns:p14="http://schemas.microsoft.com/office/powerpoint/2010/main" val="3017001161"/>
      </p:ext>
    </p:extLst>
  </p:cSld>
  <p:clrMapOvr>
    <a:masterClrMapping/>
  </p:clrMapOvr>
</p:sld>
</file>

<file path=ppt/theme/theme1.xml><?xml version="1.0" encoding="utf-8"?>
<a:theme xmlns:a="http://schemas.openxmlformats.org/drawingml/2006/main" name="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3558</TotalTime>
  <Words>664</Words>
  <Application>Microsoft Office PowerPoint</Application>
  <PresentationFormat>On-screen Show (4:3)</PresentationFormat>
  <Paragraphs>93</Paragraphs>
  <Slides>9</Slides>
  <Notes>1</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9</vt:i4>
      </vt:variant>
    </vt:vector>
  </HeadingPairs>
  <TitlesOfParts>
    <vt:vector size="24" baseType="lpstr">
      <vt:lpstr>Arial</vt:lpstr>
      <vt:lpstr>Calibri</vt:lpstr>
      <vt:lpstr>Calibri Light</vt:lpstr>
      <vt:lpstr>Comic Sans MS</vt:lpstr>
      <vt:lpstr>Wingdings</vt:lpstr>
      <vt:lpstr>Treasury blue_logo1</vt:lpstr>
      <vt:lpstr>1_Treasury blue_logo1</vt:lpstr>
      <vt:lpstr>2_Treasury blue_logo1</vt:lpstr>
      <vt:lpstr>3_Treasury blue_logo1</vt:lpstr>
      <vt:lpstr>4_Treasury blue_logo1</vt:lpstr>
      <vt:lpstr>5_Treasury blue_logo1</vt:lpstr>
      <vt:lpstr>6_Treasury blue_logo1</vt:lpstr>
      <vt:lpstr>7_Treasury blue_logo1</vt:lpstr>
      <vt:lpstr>8_Treasury blue_logo1</vt:lpstr>
      <vt:lpstr>Custom Design</vt:lpstr>
      <vt:lpstr> </vt:lpstr>
      <vt:lpstr>Εισαγωγή/ Ιστορικό</vt:lpstr>
      <vt:lpstr>   Νομοθετικό Πλαίσιο</vt:lpstr>
      <vt:lpstr>    Νομοθετικό Πλαίσιο (συνέχεια)</vt:lpstr>
      <vt:lpstr>Σκοπός Διαδικασιών που έχουν Θεσπιστεί </vt:lpstr>
      <vt:lpstr>Απόφαση Υ.Σ. αρ. 86.103 - Εύρος Εφαρμογής</vt:lpstr>
      <vt:lpstr>Εγκύκλιος αρ. 1778 του Γενικού  Λογιστηρίου της Δημοκρατίας</vt:lpstr>
      <vt:lpstr>Εγκύκλιος αρ. 1778 του Γενικού  Λογιστηρίου της Δημοκρατίας (συνέχεια)</vt:lpstr>
      <vt:lpstr>Αποτελεσματική διαχείριση των κρατικών χορηγιών</vt:lpstr>
    </vt:vector>
  </TitlesOfParts>
  <Company>hkhkhk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MacPro .</dc:creator>
  <cp:lastModifiedBy>Stavrinou  Anna</cp:lastModifiedBy>
  <cp:revision>276</cp:revision>
  <cp:lastPrinted>2018-11-20T06:59:47Z</cp:lastPrinted>
  <dcterms:created xsi:type="dcterms:W3CDTF">2016-08-05T07:35:58Z</dcterms:created>
  <dcterms:modified xsi:type="dcterms:W3CDTF">2019-10-22T08:19:45Z</dcterms:modified>
</cp:coreProperties>
</file>